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sldIdLst>
    <p:sldId id="336" r:id="rId5"/>
    <p:sldId id="337" r:id="rId6"/>
    <p:sldId id="338" r:id="rId7"/>
    <p:sldId id="339" r:id="rId8"/>
    <p:sldId id="340" r:id="rId9"/>
    <p:sldId id="341" r:id="rId10"/>
    <p:sldId id="342" r:id="rId11"/>
    <p:sldId id="345" r:id="rId12"/>
    <p:sldId id="343" r:id="rId13"/>
    <p:sldId id="344" r:id="rId14"/>
    <p:sldId id="268" r:id="rId15"/>
  </p:sldIdLst>
  <p:sldSz cx="12192000" cy="6858000"/>
  <p:notesSz cx="6858000" cy="9144000"/>
  <p:embeddedFontLst>
    <p:embeddedFont>
      <p:font typeface="Inter" panose="02000503000000020004" pitchFamily="2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D5124B-5FB6-4025-9EB6-AA7ADE473FEF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5"/>
            <p14:sldId id="343"/>
            <p14:sldId id="344"/>
            <p14:sldId id="268"/>
          </p14:sldIdLst>
        </p14:section>
        <p14:section name="Branding" id="{751EC0CB-24A8-4B36-91B5-CE979B8FA69A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C6600"/>
    <a:srgbClr val="FF007D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83" autoAdjust="0"/>
    <p:restoredTop sz="82449" autoAdjust="0"/>
  </p:normalViewPr>
  <p:slideViewPr>
    <p:cSldViewPr snapToGrid="0" showGuides="1">
      <p:cViewPr>
        <p:scale>
          <a:sx n="146" d="100"/>
          <a:sy n="146" d="100"/>
        </p:scale>
        <p:origin x="-368" y="-117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-382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4FEE1E54-683E-4079-AFC5-3E0CD7E3C14E}" type="datetimeFigureOut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A0448739-9216-4F0D-8F03-4638EB34E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Recent paper</a:t>
            </a:r>
          </a:p>
          <a:p>
            <a:r>
              <a:rPr lang="en-CH" dirty="0"/>
              <a:t>Not discuss everything. Mostly important for the question raised and idea of future directions and projects.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Distributions should differ in median, not overlap.</a:t>
            </a:r>
            <a:br>
              <a:rPr lang="en-CH" dirty="0"/>
            </a:br>
            <a:r>
              <a:rPr lang="en-CH" dirty="0"/>
              <a:t>See with NR about different criteria to cutoff the questionnaire </a:t>
            </a:r>
            <a:r>
              <a:rPr lang="en-GB" dirty="0"/>
              <a:t>M</a:t>
            </a:r>
            <a:r>
              <a:rPr lang="en-CH" dirty="0"/>
              <a:t>onday.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8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9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92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4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613272"/>
            <a:ext cx="10731445" cy="9000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CH" dirty="0" err="1"/>
              <a:t>Titel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dirty="0" err="1"/>
              <a:t>Untertitel</a:t>
            </a:r>
            <a:endParaRPr lang="fr-CH" dirty="0"/>
          </a:p>
          <a:p>
            <a:endParaRPr lang="en-US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8E786F3-0B1B-32B8-379D-2023E60854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1CEF716F-22C4-B2E0-EBE6-F38BB3B3B18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09699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rechteckig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7B8FBBE8-36DE-F802-2DCC-86B884ED2D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3609" y="0"/>
            <a:ext cx="4576167" cy="6854828"/>
          </a:xfrm>
          <a:custGeom>
            <a:avLst/>
            <a:gdLst>
              <a:gd name="connsiteX0" fmla="*/ 1467143 w 4576167"/>
              <a:gd name="connsiteY0" fmla="*/ 0 h 6854828"/>
              <a:gd name="connsiteX1" fmla="*/ 4576167 w 4576167"/>
              <a:gd name="connsiteY1" fmla="*/ 0 h 6854828"/>
              <a:gd name="connsiteX2" fmla="*/ 4576167 w 4576167"/>
              <a:gd name="connsiteY2" fmla="*/ 6854828 h 6854828"/>
              <a:gd name="connsiteX3" fmla="*/ 1650 w 4576167"/>
              <a:gd name="connsiteY3" fmla="*/ 6854828 h 6854828"/>
              <a:gd name="connsiteX4" fmla="*/ 1467143 w 4576167"/>
              <a:gd name="connsiteY4" fmla="*/ 0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167" h="6854828">
                <a:moveTo>
                  <a:pt x="1467143" y="0"/>
                </a:moveTo>
                <a:lnTo>
                  <a:pt x="4576167" y="0"/>
                </a:lnTo>
                <a:lnTo>
                  <a:pt x="4576167" y="6854828"/>
                </a:lnTo>
                <a:lnTo>
                  <a:pt x="1650" y="6854828"/>
                </a:lnTo>
                <a:cubicBezTo>
                  <a:pt x="-23726" y="4740141"/>
                  <a:pt x="233845" y="395873"/>
                  <a:pt x="1467143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6887227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5056" y="2434811"/>
            <a:ext cx="6888307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A810-7D42-456E-99DA-F6E2F332E579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F147EA2E-54F4-2E31-5FDE-774A56EFBE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4" y="1714882"/>
            <a:ext cx="6887600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2E11979-4D15-0AF6-0FA4-18C7567D1CF6}"/>
              </a:ext>
            </a:extLst>
          </p:cNvPr>
          <p:cNvCxnSpPr>
            <a:cxnSpLocks/>
          </p:cNvCxnSpPr>
          <p:nvPr userDrawn="1"/>
        </p:nvCxnSpPr>
        <p:spPr>
          <a:xfrm>
            <a:off x="379413" y="1602769"/>
            <a:ext cx="6903889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1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link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78F5FFA2-7BDD-2BCD-3EF5-6445D593F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43" y="0"/>
            <a:ext cx="4626517" cy="6854828"/>
          </a:xfrm>
          <a:custGeom>
            <a:avLst/>
            <a:gdLst>
              <a:gd name="connsiteX0" fmla="*/ 0 w 4626517"/>
              <a:gd name="connsiteY0" fmla="*/ 0 h 6854828"/>
              <a:gd name="connsiteX1" fmla="*/ 4624868 w 4626517"/>
              <a:gd name="connsiteY1" fmla="*/ 0 h 6854828"/>
              <a:gd name="connsiteX2" fmla="*/ 3159375 w 4626517"/>
              <a:gd name="connsiteY2" fmla="*/ 6854828 h 6854828"/>
              <a:gd name="connsiteX3" fmla="*/ 0 w 4626517"/>
              <a:gd name="connsiteY3" fmla="*/ 6854828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6517" h="6854828">
                <a:moveTo>
                  <a:pt x="0" y="0"/>
                </a:moveTo>
                <a:lnTo>
                  <a:pt x="4624868" y="0"/>
                </a:lnTo>
                <a:cubicBezTo>
                  <a:pt x="4650245" y="2114687"/>
                  <a:pt x="4392673" y="6458955"/>
                  <a:pt x="3159375" y="6854828"/>
                </a:cubicBezTo>
                <a:cubicBezTo>
                  <a:pt x="3159375" y="6854828"/>
                  <a:pt x="0" y="6854828"/>
                  <a:pt x="0" y="6854828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322" y="334766"/>
            <a:ext cx="6739678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71322" y="2434811"/>
            <a:ext cx="6733328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7F66D-7A75-4376-B02D-A4A28CEA943F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CA83423F-46D3-2AB9-91B1-FB89A19959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1323" y="1714882"/>
            <a:ext cx="6733328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8F6E82F-B672-7EB7-836B-902CA56474EB}"/>
              </a:ext>
            </a:extLst>
          </p:cNvPr>
          <p:cNvCxnSpPr>
            <a:cxnSpLocks/>
          </p:cNvCxnSpPr>
          <p:nvPr userDrawn="1"/>
        </p:nvCxnSpPr>
        <p:spPr>
          <a:xfrm>
            <a:off x="5064972" y="1602769"/>
            <a:ext cx="6739678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79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5C2A-9529-433D-9047-E0AA5F44158B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86918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782887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B8FE-F5AE-42F3-B77C-136CCD7811F3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0876"/>
            <a:ext cx="3528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30082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274040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06551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7FB5-C43B-4BD9-B03B-B30000063568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28584"/>
            <a:ext cx="2592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6624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209352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3C96496-90BD-093E-DEA6-6A2B633B973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32313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88472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6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51F2E-F103-453D-B337-C58952F9112D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2000" cy="5399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noProof="0" dirty="0" err="1"/>
              <a:t>Kontakt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982487"/>
            <a:ext cx="11031373" cy="1164366"/>
          </a:xfrm>
        </p:spPr>
        <p:txBody>
          <a:bodyPr>
            <a:normAutofit/>
          </a:bodyPr>
          <a:lstStyle>
            <a:lvl1pPr>
              <a:spcBef>
                <a:spcPts val="500"/>
              </a:spcBef>
              <a:spcAft>
                <a:spcPts val="500"/>
              </a:spcAft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spcAft>
                <a:spcPts val="5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252000" indent="0">
              <a:buNone/>
              <a:defRPr/>
            </a:lvl3pPr>
          </a:lstStyle>
          <a:p>
            <a:pPr lvl="0"/>
            <a:r>
              <a:rPr lang="fr-CH" noProof="0" dirty="0"/>
              <a:t>Telefon</a:t>
            </a:r>
          </a:p>
          <a:p>
            <a:pPr lvl="0"/>
            <a:r>
              <a:rPr lang="fr-CH" noProof="0" dirty="0"/>
              <a:t>E-Mail</a:t>
            </a:r>
          </a:p>
          <a:p>
            <a:pPr lvl="1"/>
            <a:r>
              <a:rPr lang="fr-CH" noProof="0" dirty="0" err="1"/>
              <a:t>Website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3CFBB-DAF8-4FF6-A96F-D0E3282B25BC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0B12864-5B21-B9F7-9E9C-3F9A212EF4B7}"/>
              </a:ext>
            </a:extLst>
          </p:cNvPr>
          <p:cNvGrpSpPr/>
          <p:nvPr userDrawn="1"/>
        </p:nvGrpSpPr>
        <p:grpSpPr>
          <a:xfrm>
            <a:off x="379413" y="972547"/>
            <a:ext cx="246752" cy="1056746"/>
            <a:chOff x="571501" y="2494570"/>
            <a:chExt cx="380168" cy="1628115"/>
          </a:xfrm>
        </p:grpSpPr>
        <p:pic>
          <p:nvPicPr>
            <p:cNvPr id="13" name="Image 7">
              <a:extLst>
                <a:ext uri="{FF2B5EF4-FFF2-40B4-BE49-F238E27FC236}">
                  <a16:creationId xmlns:a16="http://schemas.microsoft.com/office/drawing/2014/main" id="{83B752AE-0C76-3699-E299-D57F6247C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1501" y="2494570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4" name="Image 10">
              <a:extLst>
                <a:ext uri="{FF2B5EF4-FFF2-40B4-BE49-F238E27FC236}">
                  <a16:creationId xmlns:a16="http://schemas.microsoft.com/office/drawing/2014/main" id="{53572E6C-2947-9BC0-671C-891C3365A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1501" y="3138719"/>
              <a:ext cx="380168" cy="330199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5" name="Image 11">
              <a:extLst>
                <a:ext uri="{FF2B5EF4-FFF2-40B4-BE49-F238E27FC236}">
                  <a16:creationId xmlns:a16="http://schemas.microsoft.com/office/drawing/2014/main" id="{AACA613A-FB42-4A54-AA1B-1ED289E0A5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1501" y="3754385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</p:grpSp>
      <p:pic>
        <p:nvPicPr>
          <p:cNvPr id="9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ECD942C4-A59F-B95C-0EE4-6DD3943071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8C549867-C518-3253-E304-72C10D170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27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62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Vielen</a:t>
            </a:r>
            <a:r>
              <a:rPr lang="fr-CH" dirty="0"/>
              <a:t> </a:t>
            </a:r>
            <a:r>
              <a:rPr lang="fr-CH" dirty="0" err="1"/>
              <a:t>Dank</a:t>
            </a:r>
            <a:r>
              <a:rPr lang="fr-CH" dirty="0"/>
              <a:t> </a:t>
            </a:r>
            <a:r>
              <a:rPr lang="fr-CH" dirty="0" err="1"/>
              <a:t>für</a:t>
            </a:r>
            <a:r>
              <a:rPr lang="fr-CH" dirty="0"/>
              <a:t> </a:t>
            </a:r>
            <a:r>
              <a:rPr lang="fr-CH" dirty="0" err="1"/>
              <a:t>Ihre</a:t>
            </a:r>
            <a:r>
              <a:rPr lang="fr-CH" dirty="0"/>
              <a:t> </a:t>
            </a:r>
            <a:r>
              <a:rPr lang="fr-CH" dirty="0" err="1"/>
              <a:t>Aufmerksamkeit</a:t>
            </a:r>
            <a:r>
              <a:rPr lang="fr-CH" dirty="0"/>
              <a:t>!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63F296-A33D-4715-B9A3-01C2B4756DCC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46B6031C-9029-B4E2-E9D3-EE8987241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D5938A66-1BFF-B545-B205-2509D8C1B9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77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 auf zwei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397092"/>
            <a:ext cx="10731445" cy="1080000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noProof="0" dirty="0" err="1"/>
              <a:t>Untertitel</a:t>
            </a:r>
            <a:endParaRPr lang="fr-CH" noProof="0" dirty="0"/>
          </a:p>
          <a:p>
            <a:endParaRPr lang="fr-CH" noProof="0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D0495B8-00CC-734B-483E-A6D64DE27D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3F7C1D7D-2866-1360-404B-3DAA1D7B3FD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64296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7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413" y="2438033"/>
            <a:ext cx="11425237" cy="40151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204-1EEC-43F3-98DE-77DFCE779359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97DF7E-7C0B-67CD-4D05-F5A1FC913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93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Inhaltsverzeichnis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46698" y="2428094"/>
            <a:ext cx="10257952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/>
            </a:lvl1pPr>
            <a:lvl2pPr marL="0" indent="0">
              <a:buNone/>
              <a:defRPr sz="3000"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DBB6-C962-4753-AA2A-60C751FB6BB6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6EBB3B7-627E-F6D9-5242-0DA864240C9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6856" y="2426451"/>
            <a:ext cx="926167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108258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44F87-DE3D-B0C1-4D0A-7DA7228EC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Kapitelüberschrift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ABE8A-8909-4748-B4FD-D7CAE30CEC08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2046B41-8D0F-93F0-A758-73CD22C956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N°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710605-9500-4219-9B69-4C3EA783EA8F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AF3A04A-4C1C-18AB-0DF2-C51973742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noProof="0" dirty="0"/>
              <a:t>Titre de chapitre</a:t>
            </a:r>
          </a:p>
        </p:txBody>
      </p:sp>
    </p:spTree>
    <p:extLst>
      <p:ext uri="{BB962C8B-B14F-4D97-AF65-F5344CB8AC3E}">
        <p14:creationId xmlns:p14="http://schemas.microsoft.com/office/powerpoint/2010/main" val="83549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8AE-6710-41D0-B705-E75686D72B41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476DAAD0-8179-2F7F-6D85-2FB1E8D7B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1015F2-1390-1D1E-60DD-B2D667E1989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2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1B41-B2F1-42AB-855A-39528CEB014D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940-923C-4FFA-BEBB-297B35B7D4F9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B34E2E4-B908-80E9-7635-C7D93098DF8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699" y="2940050"/>
            <a:ext cx="11418887" cy="3509963"/>
          </a:xfrm>
          <a:prstGeom prst="roundRect">
            <a:avLst>
              <a:gd name="adj" fmla="val 7085"/>
            </a:avLst>
          </a:prstGeom>
          <a:noFill/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2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599DC0-4E71-910A-840F-8E42393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6" y="334766"/>
            <a:ext cx="11418514" cy="8940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DB418C-0A9B-DA7C-02D9-E836DD99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2437200"/>
            <a:ext cx="11412000" cy="401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1991B-FB8F-F5AD-5000-EF41669CB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6136" y="6548079"/>
            <a:ext cx="2743200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9A920-1861-41E2-AA16-9A614C9694C9}" type="datetime1">
              <a:rPr lang="en-US" noProof="0" smtClean="0"/>
              <a:t>7/7/25</a:t>
            </a:fld>
            <a:endParaRPr lang="fr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6EDF62-FE7E-76C6-F8C3-E0C37ADAD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20277" y="6548079"/>
            <a:ext cx="5754758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209C20-8A80-4236-1713-12B2D7CC4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4747" y="6512040"/>
            <a:ext cx="1401175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B697B8DC-FA31-471C-A0EA-D0E6204BDB0A}" type="slidenum">
              <a:rPr lang="fr-CH" noProof="0" smtClean="0"/>
              <a:pPr/>
              <a:t>‹#›</a:t>
            </a:fld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90616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9" r:id="rId4"/>
    <p:sldLayoutId id="2147483651" r:id="rId5"/>
    <p:sldLayoutId id="2147483669" r:id="rId6"/>
    <p:sldLayoutId id="2147483652" r:id="rId7"/>
    <p:sldLayoutId id="2147483661" r:id="rId8"/>
    <p:sldLayoutId id="2147483671" r:id="rId9"/>
    <p:sldLayoutId id="2147483660" r:id="rId10"/>
    <p:sldLayoutId id="2147483663" r:id="rId11"/>
    <p:sldLayoutId id="2147483662" r:id="rId12"/>
    <p:sldLayoutId id="2147483664" r:id="rId13"/>
    <p:sldLayoutId id="2147483665" r:id="rId14"/>
    <p:sldLayoutId id="2147483672" r:id="rId15"/>
    <p:sldLayoutId id="2147483666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tabLst>
          <a:tab pos="252000" algn="l"/>
          <a:tab pos="504000" algn="l"/>
          <a:tab pos="756000" algn="l"/>
          <a:tab pos="1008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47EBF"/>
          </p15:clr>
        </p15:guide>
        <p15:guide id="2" pos="240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1528" userDrawn="1">
          <p15:clr>
            <a:srgbClr val="547EBF"/>
          </p15:clr>
        </p15:guide>
        <p15:guide id="5" orient="horz" pos="4064" userDrawn="1">
          <p15:clr>
            <a:srgbClr val="547EBF"/>
          </p15:clr>
        </p15:guide>
        <p15:guide id="6" orient="horz" pos="776" userDrawn="1">
          <p15:clr>
            <a:srgbClr val="547EBF"/>
          </p15:clr>
        </p15:guide>
        <p15:guide id="7" pos="3727" userDrawn="1">
          <p15:clr>
            <a:srgbClr val="547EBF"/>
          </p15:clr>
        </p15:guide>
        <p15:guide id="8" pos="3953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8D3EBDE-E86B-419B-AFAF-30F0CF1FD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Diagnosing</a:t>
            </a:r>
            <a:r>
              <a:rPr lang="de-CH" dirty="0"/>
              <a:t> 3S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CAF7B8-7BB5-9D79-C93F-439DCBF724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8D021C7-CE73-A092-E166-88EB58DE39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87200" y="1400400"/>
            <a:ext cx="3096000" cy="304699"/>
          </a:xfrm>
        </p:spPr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</p:spTree>
    <p:extLst>
      <p:ext uri="{BB962C8B-B14F-4D97-AF65-F5344CB8AC3E}">
        <p14:creationId xmlns:p14="http://schemas.microsoft.com/office/powerpoint/2010/main" val="198961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EE27E3-37E6-7983-EC20-FF5519BA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Discussion with NR		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C5BA3A-E1F0-8363-55F5-278E00F2F5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017323"/>
              </p:ext>
            </p:extLst>
          </p:nvPr>
        </p:nvGraphicFramePr>
        <p:xfrm>
          <a:off x="385763" y="1918576"/>
          <a:ext cx="11431580" cy="16513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158">
                  <a:extLst>
                    <a:ext uri="{9D8B030D-6E8A-4147-A177-3AD203B41FA5}">
                      <a16:colId xmlns:a16="http://schemas.microsoft.com/office/drawing/2014/main" val="1888534718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1507635633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1411630818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3540519976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1432769993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2860418138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1721178151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1746945085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825910797"/>
                    </a:ext>
                  </a:extLst>
                </a:gridCol>
                <a:gridCol w="1143158">
                  <a:extLst>
                    <a:ext uri="{9D8B030D-6E8A-4147-A177-3AD203B41FA5}">
                      <a16:colId xmlns:a16="http://schemas.microsoft.com/office/drawing/2014/main" val="3280957297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Q1 . Some people </a:t>
                      </a:r>
                      <a:r>
                        <a:rPr lang="en-GB" sz="900" b="1" u="none" strike="noStrike" dirty="0">
                          <a:effectLst/>
                        </a:rPr>
                        <a:t>routinely</a:t>
                      </a:r>
                      <a:r>
                        <a:rPr lang="en-GB" sz="900" u="none" strike="noStrike" dirty="0">
                          <a:effectLst/>
                        </a:rPr>
                        <a:t> think about sequences as arranged in a particular spatial configuration (as in the examples below), do you think this might apply to you? (1=strongly agree, 5= strongly disagree)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Q2_numbers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Q2_days 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Q2_months 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Q2_years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Q2_letters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Q2_temperature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Q2_height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Q2_weight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</a:rPr>
                        <a:t>Q3 </a:t>
                      </a:r>
                      <a:r>
                        <a:rPr lang="en-GB" sz="900" b="1" u="none" strike="noStrike" dirty="0">
                          <a:effectLst/>
                        </a:rPr>
                        <a:t>Where</a:t>
                      </a:r>
                      <a:r>
                        <a:rPr lang="en-GB" sz="900" u="none" strike="noStrike" dirty="0">
                          <a:effectLst/>
                        </a:rPr>
                        <a:t> do you tend to routinely experience these sequences? (1= in the space outside my body; 2= on an imagined space that has no real location; 3= inside my body; 4= this doesn't apply to me!)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extLst>
                  <a:ext uri="{0D108BD9-81ED-4DB2-BD59-A6C34878D82A}">
                    <a16:rowId xmlns:a16="http://schemas.microsoft.com/office/drawing/2014/main" val="140763298"/>
                  </a:ext>
                </a:extLst>
              </a:tr>
            </a:tbl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61D55D-DBE0-6B56-FBA1-729EA95DB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Questionnaire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580B784-CE6D-8556-F28E-D40677432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426328"/>
              </p:ext>
            </p:extLst>
          </p:nvPr>
        </p:nvGraphicFramePr>
        <p:xfrm>
          <a:off x="350230" y="4913813"/>
          <a:ext cx="11418516" cy="12398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8724">
                  <a:extLst>
                    <a:ext uri="{9D8B030D-6E8A-4147-A177-3AD203B41FA5}">
                      <a16:colId xmlns:a16="http://schemas.microsoft.com/office/drawing/2014/main" val="2148919389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1142852182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4046514702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2904067560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2604494175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2717463648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2622054504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315864973"/>
                    </a:ext>
                  </a:extLst>
                </a:gridCol>
                <a:gridCol w="1268724">
                  <a:extLst>
                    <a:ext uri="{9D8B030D-6E8A-4147-A177-3AD203B41FA5}">
                      <a16:colId xmlns:a16="http://schemas.microsoft.com/office/drawing/2014/main" val="4196367313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Q5 </a:t>
                      </a:r>
                      <a:r>
                        <a:rPr lang="en-GB" sz="900" b="1" u="none" strike="noStrike" dirty="0">
                          <a:effectLst/>
                        </a:rPr>
                        <a:t>Before</a:t>
                      </a:r>
                      <a:r>
                        <a:rPr lang="en-GB" sz="900" u="none" strike="noStrike" dirty="0">
                          <a:effectLst/>
                        </a:rPr>
                        <a:t> doing this experiment, I always thought about NUMBERS as existing in a particular spatial sequence (1= strongly agree; 5= strongly disagree)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Q6 </a:t>
                      </a:r>
                      <a:r>
                        <a:rPr lang="en-GB" sz="900" b="1" u="none" strike="noStrike" dirty="0">
                          <a:effectLst/>
                        </a:rPr>
                        <a:t>Before</a:t>
                      </a:r>
                      <a:r>
                        <a:rPr lang="en-GB" sz="900" u="none" strike="noStrike" dirty="0">
                          <a:effectLst/>
                        </a:rPr>
                        <a:t> doing this experiment, I always thought about DAYS OF THE WEEK as existing in a particular spatial sequence (1= strongly agree; 5= strongly disagree)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Q7 </a:t>
                      </a:r>
                      <a:r>
                        <a:rPr lang="en-GB" sz="900" b="1" u="none" strike="noStrike" dirty="0">
                          <a:effectLst/>
                        </a:rPr>
                        <a:t>Before</a:t>
                      </a:r>
                      <a:r>
                        <a:rPr lang="en-GB" sz="900" u="none" strike="noStrike" dirty="0">
                          <a:effectLst/>
                        </a:rPr>
                        <a:t> doing this experiment, I always thought about MONTHS OF THE YEAR as existing in a particular spatial sequence (1= strongly agree; 5= strongly disagree)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Q8 I use this way of thinking about spatial sequences in my </a:t>
                      </a:r>
                      <a:r>
                        <a:rPr lang="en-GB" sz="900" b="1" u="none" strike="noStrike" dirty="0">
                          <a:effectLst/>
                        </a:rPr>
                        <a:t>everyday</a:t>
                      </a:r>
                      <a:r>
                        <a:rPr lang="en-GB" sz="900" u="none" strike="noStrike" dirty="0">
                          <a:effectLst/>
                        </a:rPr>
                        <a:t> life (1= strongly agree; 2= strongly disagree)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Q9 When doing the experiment, I didn't have any</a:t>
                      </a:r>
                      <a:r>
                        <a:rPr lang="en-GB" sz="900" b="1" u="none" strike="noStrike" dirty="0">
                          <a:effectLst/>
                        </a:rPr>
                        <a:t> strong intuition</a:t>
                      </a:r>
                      <a:r>
                        <a:rPr lang="en-GB" sz="900" u="none" strike="noStrike" dirty="0">
                          <a:effectLst/>
                        </a:rPr>
                        <a:t> as to where to put the NUMBERS (1= strongly agree; 5= strongly disagree) 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Q10 When doing the experiment, I didn't have any </a:t>
                      </a:r>
                      <a:r>
                        <a:rPr lang="en-GB" sz="900" b="1" u="none" strike="noStrike" dirty="0">
                          <a:effectLst/>
                        </a:rPr>
                        <a:t>strong intuition </a:t>
                      </a:r>
                      <a:r>
                        <a:rPr lang="en-GB" sz="900" u="none" strike="noStrike" dirty="0">
                          <a:effectLst/>
                        </a:rPr>
                        <a:t>as to where to put the DAYS OF THE WEEK (1= strongly agree; 5= strongly disagree) 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Q11 When doing the experiment, I didn't have any </a:t>
                      </a:r>
                      <a:r>
                        <a:rPr lang="en-GB" sz="900" b="1" u="none" strike="noStrike" dirty="0">
                          <a:effectLst/>
                        </a:rPr>
                        <a:t>strong intuition</a:t>
                      </a:r>
                      <a:r>
                        <a:rPr lang="en-GB" sz="900" u="none" strike="noStrike" dirty="0">
                          <a:effectLst/>
                        </a:rPr>
                        <a:t> as to where to put the MONTHS OF THE YEAR (1= strongly agree; 5= strongly disagree) 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Q12 This experiment didn't really make much sense to me (1= strongly agree, 5= strongly disagree) 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Q13 Feel free to enter any comments here. E.g. what strategy did you use? Do you want to clarify any of the above answers?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extLst>
                  <a:ext uri="{0D108BD9-81ED-4DB2-BD59-A6C34878D82A}">
                    <a16:rowId xmlns:a16="http://schemas.microsoft.com/office/drawing/2014/main" val="154627322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90CC174-C947-5FEF-15F1-A25915A3C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995394"/>
              </p:ext>
            </p:extLst>
          </p:nvPr>
        </p:nvGraphicFramePr>
        <p:xfrm>
          <a:off x="386136" y="4199541"/>
          <a:ext cx="11425232" cy="371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2176">
                  <a:extLst>
                    <a:ext uri="{9D8B030D-6E8A-4147-A177-3AD203B41FA5}">
                      <a16:colId xmlns:a16="http://schemas.microsoft.com/office/drawing/2014/main" val="586396442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1701791952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1959352449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3485269997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4225104978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2889396574"/>
                    </a:ext>
                  </a:extLst>
                </a:gridCol>
                <a:gridCol w="1632176">
                  <a:extLst>
                    <a:ext uri="{9D8B030D-6E8A-4147-A177-3AD203B41FA5}">
                      <a16:colId xmlns:a16="http://schemas.microsoft.com/office/drawing/2014/main" val="1034024968"/>
                    </a:ext>
                  </a:extLst>
                </a:gridCol>
              </a:tblGrid>
              <a:tr h="371747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Q4_colours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Q4_shading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Q4_2D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Q4_3D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Q4_perspective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Q4-blocks-or-tiles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 dirty="0">
                          <a:effectLst/>
                        </a:rPr>
                        <a:t>Q4_font (1=present, 0=absent)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3" marR="5393" marT="5393" marB="0"/>
                </a:tc>
                <a:extLst>
                  <a:ext uri="{0D108BD9-81ED-4DB2-BD59-A6C34878D82A}">
                    <a16:rowId xmlns:a16="http://schemas.microsoft.com/office/drawing/2014/main" val="4000334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83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D4A55A2-49F1-4F0E-E3C3-4D52048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Vielen Dank für Ihre Aufmerksamkeit!</a:t>
            </a:r>
            <a:br>
              <a:rPr lang="de-CH" noProof="0" dirty="0"/>
            </a:br>
            <a:r>
              <a:rPr lang="de-CH" noProof="0" dirty="0"/>
              <a:t>Merci </a:t>
            </a:r>
            <a:r>
              <a:rPr lang="de-CH" noProof="0" dirty="0" err="1"/>
              <a:t>pour</a:t>
            </a:r>
            <a:r>
              <a:rPr lang="de-CH" noProof="0" dirty="0"/>
              <a:t> </a:t>
            </a:r>
            <a:r>
              <a:rPr lang="de-CH" noProof="0" dirty="0" err="1"/>
              <a:t>votre</a:t>
            </a:r>
            <a:r>
              <a:rPr lang="de-CH" noProof="0" dirty="0"/>
              <a:t> </a:t>
            </a:r>
            <a:r>
              <a:rPr lang="de-CH" noProof="0" dirty="0" err="1"/>
              <a:t>attention</a:t>
            </a:r>
            <a:r>
              <a:rPr lang="de-CH" noProof="0" dirty="0"/>
              <a:t> !</a:t>
            </a:r>
            <a:br>
              <a:rPr lang="de-CH" noProof="0" dirty="0"/>
            </a:br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!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C7BBF97-840C-4E5D-5627-7F4AA21252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</p:spTree>
    <p:extLst>
      <p:ext uri="{BB962C8B-B14F-4D97-AF65-F5344CB8AC3E}">
        <p14:creationId xmlns:p14="http://schemas.microsoft.com/office/powerpoint/2010/main" val="125997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8D97D0-51AB-4A2D-80F9-AEDA230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Methods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7C0613-8A06-6701-583F-18C739F3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225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B9BB7D-2F44-E0AE-2DF7-67E45C1F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 intersections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94A496D-9B38-E1B0-E4FE-BEE22EAD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047" y="2438033"/>
            <a:ext cx="5538603" cy="4015149"/>
          </a:xfrm>
        </p:spPr>
        <p:txBody>
          <a:bodyPr/>
          <a:lstStyle/>
          <a:p>
            <a:r>
              <a:rPr lang="en-CH" dirty="0"/>
              <a:t>Rationale:</a:t>
            </a:r>
            <a:br>
              <a:rPr lang="en-CH" dirty="0"/>
            </a:br>
            <a:r>
              <a:rPr lang="en-CH" dirty="0"/>
              <a:t>Synesthetic forms should have less line intersections. This is due to a coherent form.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FF09142-5646-98FA-AE07-2E52427E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50BA52-254C-BC12-A6CF-C0EA8BC51B62}"/>
              </a:ext>
            </a:extLst>
          </p:cNvPr>
          <p:cNvCxnSpPr>
            <a:cxnSpLocks/>
          </p:cNvCxnSpPr>
          <p:nvPr/>
        </p:nvCxnSpPr>
        <p:spPr>
          <a:xfrm flipV="1">
            <a:off x="1331259" y="2568388"/>
            <a:ext cx="1573306" cy="16405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C1A757-8E83-3611-4C48-14A4427CF550}"/>
              </a:ext>
            </a:extLst>
          </p:cNvPr>
          <p:cNvCxnSpPr>
            <a:cxnSpLocks/>
          </p:cNvCxnSpPr>
          <p:nvPr/>
        </p:nvCxnSpPr>
        <p:spPr>
          <a:xfrm flipH="1" flipV="1">
            <a:off x="2904565" y="2568388"/>
            <a:ext cx="1246094" cy="1649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8D7828-8F3E-AF23-61AC-D59BCAADB595}"/>
              </a:ext>
            </a:extLst>
          </p:cNvPr>
          <p:cNvCxnSpPr>
            <a:cxnSpLocks/>
          </p:cNvCxnSpPr>
          <p:nvPr/>
        </p:nvCxnSpPr>
        <p:spPr>
          <a:xfrm>
            <a:off x="1546412" y="3408829"/>
            <a:ext cx="2604247" cy="800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EF1BE8-BCFF-A528-5A62-C35673E5A07E}"/>
              </a:ext>
            </a:extLst>
          </p:cNvPr>
          <p:cNvCxnSpPr>
            <a:cxnSpLocks/>
          </p:cNvCxnSpPr>
          <p:nvPr/>
        </p:nvCxnSpPr>
        <p:spPr>
          <a:xfrm flipV="1">
            <a:off x="1546412" y="2649071"/>
            <a:ext cx="2353235" cy="7395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D85F877-E2C7-1909-FEED-A6464A193859}"/>
              </a:ext>
            </a:extLst>
          </p:cNvPr>
          <p:cNvSpPr/>
          <p:nvPr/>
        </p:nvSpPr>
        <p:spPr>
          <a:xfrm>
            <a:off x="2967316" y="2734819"/>
            <a:ext cx="336177" cy="31318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457E0E-72B4-588C-5DA3-02F4C51D14F5}"/>
              </a:ext>
            </a:extLst>
          </p:cNvPr>
          <p:cNvSpPr/>
          <p:nvPr/>
        </p:nvSpPr>
        <p:spPr>
          <a:xfrm>
            <a:off x="2203073" y="2979106"/>
            <a:ext cx="336177" cy="313180"/>
          </a:xfrm>
          <a:prstGeom prst="ellipse">
            <a:avLst/>
          </a:prstGeom>
          <a:noFill/>
          <a:ln>
            <a:solidFill>
              <a:srgbClr val="7497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96C6A1-4EA4-6591-759D-54B8F5410706}"/>
              </a:ext>
            </a:extLst>
          </p:cNvPr>
          <p:cNvSpPr/>
          <p:nvPr/>
        </p:nvSpPr>
        <p:spPr>
          <a:xfrm>
            <a:off x="1833279" y="3391554"/>
            <a:ext cx="336177" cy="313180"/>
          </a:xfrm>
          <a:prstGeom prst="ellipse">
            <a:avLst/>
          </a:prstGeom>
          <a:noFill/>
          <a:ln>
            <a:solidFill>
              <a:srgbClr val="E306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54EC4-0C7B-34EB-55D8-F1BADE50E46C}"/>
              </a:ext>
            </a:extLst>
          </p:cNvPr>
          <p:cNvSpPr txBox="1"/>
          <p:nvPr/>
        </p:nvSpPr>
        <p:spPr>
          <a:xfrm>
            <a:off x="1865778" y="5015753"/>
            <a:ext cx="232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i.e. 3 crossings:</a:t>
            </a:r>
          </a:p>
          <a:p>
            <a:pPr lvl="1"/>
            <a:r>
              <a:rPr lang="en-CH" dirty="0">
                <a:solidFill>
                  <a:srgbClr val="FF0000"/>
                </a:solidFill>
              </a:rPr>
              <a:t>1-2 &amp; 3-4</a:t>
            </a:r>
          </a:p>
          <a:p>
            <a:pPr lvl="1"/>
            <a:r>
              <a:rPr lang="en-CH" dirty="0">
                <a:solidFill>
                  <a:srgbClr val="749719"/>
                </a:solidFill>
              </a:rPr>
              <a:t>1-2 &amp; 4-5</a:t>
            </a:r>
          </a:p>
          <a:p>
            <a:pPr lvl="1"/>
            <a:r>
              <a:rPr lang="en-CH" dirty="0"/>
              <a:t>2-3 &amp; 4-5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AC427-E741-74A1-93E6-B2370F71403D}"/>
              </a:ext>
            </a:extLst>
          </p:cNvPr>
          <p:cNvSpPr txBox="1"/>
          <p:nvPr/>
        </p:nvSpPr>
        <p:spPr>
          <a:xfrm>
            <a:off x="1055594" y="4208929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9D800-2552-E06E-54B1-61301329DB59}"/>
              </a:ext>
            </a:extLst>
          </p:cNvPr>
          <p:cNvSpPr txBox="1"/>
          <p:nvPr/>
        </p:nvSpPr>
        <p:spPr>
          <a:xfrm>
            <a:off x="4247029" y="4226204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286B7C-10E4-F31F-B351-B67B0A5ED3B5}"/>
              </a:ext>
            </a:extLst>
          </p:cNvPr>
          <p:cNvSpPr txBox="1"/>
          <p:nvPr/>
        </p:nvSpPr>
        <p:spPr>
          <a:xfrm>
            <a:off x="2752163" y="2199056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5BA8D-B48A-BA06-0DC3-77BFB58C7009}"/>
              </a:ext>
            </a:extLst>
          </p:cNvPr>
          <p:cNvSpPr txBox="1"/>
          <p:nvPr/>
        </p:nvSpPr>
        <p:spPr>
          <a:xfrm>
            <a:off x="1225920" y="3135696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3BB6E-A292-C415-9647-12EFE8D9D17F}"/>
              </a:ext>
            </a:extLst>
          </p:cNvPr>
          <p:cNvSpPr txBox="1"/>
          <p:nvPr/>
        </p:nvSpPr>
        <p:spPr>
          <a:xfrm>
            <a:off x="3899647" y="2425700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60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3019-93B5-55AD-80E3-4135A89B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“Line intersection”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ADAE1-04E5-0D29-7993-4B4384A9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F06B6-861C-1B40-C58C-E98EC77C3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969" y="2530915"/>
            <a:ext cx="6366061" cy="3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E11-E910-59F6-00D4-27E53C5B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Comparing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CBEDC-28D9-C9B2-9902-AF5B6155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E2A54-4C7B-1CDD-3823-820E8B21F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 dirty="0"/>
              <a:t>Only Ward Data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44A9C89-C8BF-AD7E-FEBB-365294D78F0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927F5-F1B8-D0C7-0F11-DBE509E8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285" y="1984882"/>
            <a:ext cx="6996206" cy="43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A7C7-32E3-D8A5-1379-4CA1F89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Inconsistent but pass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E222B-ED50-8E01-900E-F5415E43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AF8B0-D19E-3975-5100-EA885331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6" y="1622227"/>
            <a:ext cx="8628530" cy="4907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455B0-4950-908F-5712-C1DB9B27EB92}"/>
              </a:ext>
            </a:extLst>
          </p:cNvPr>
          <p:cNvCxnSpPr>
            <a:cxnSpLocks/>
          </p:cNvCxnSpPr>
          <p:nvPr/>
        </p:nvCxnSpPr>
        <p:spPr>
          <a:xfrm>
            <a:off x="5526741" y="1622227"/>
            <a:ext cx="0" cy="482937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8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F4A5-FC7F-97DA-E12C-14C05D7B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D61A1-2C08-97F0-804C-CA1809320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How to compare criteria?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Add other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How to set cutoffs?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42F12-EB99-46B2-29E1-C7A8B61F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F719D-2CCD-E3C9-08C3-7582B0072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141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E69D-E3F2-CC53-045F-D0F69F30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I.e. Inconsistent area, consistent line.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2F7C5-4500-D928-9AD6-7B95AB861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B7059-A490-F3ED-B792-8971E2CB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D9BE6-F48E-5E58-07ED-D2F3BD9E6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25F38-F34D-FC64-6F6B-4178E926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413" y="1877153"/>
            <a:ext cx="7772400" cy="475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7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CE4572-D15D-7D93-508D-891E272F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EDBB53-F429-325C-38E9-FFE6416C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4CC92-AAF2-B12D-5774-D9643D03BDC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1825" y="6511925"/>
            <a:ext cx="1400175" cy="238125"/>
          </a:xfrm>
        </p:spPr>
        <p:txBody>
          <a:bodyPr/>
          <a:lstStyle/>
          <a:p>
            <a:fld id="{B697B8DC-FA31-471C-A0EA-D0E6204BDB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20773"/>
      </p:ext>
    </p:extLst>
  </p:cSld>
  <p:clrMapOvr>
    <a:masterClrMapping/>
  </p:clrMapOvr>
</p:sld>
</file>

<file path=ppt/theme/theme1.xml><?xml version="1.0" encoding="utf-8"?>
<a:theme xmlns:a="http://schemas.openxmlformats.org/drawingml/2006/main" name="Thema Office UniDistance">
  <a:themeElements>
    <a:clrScheme name="UniDist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7"/>
      </a:accent1>
      <a:accent2>
        <a:srgbClr val="0071B9"/>
      </a:accent2>
      <a:accent3>
        <a:srgbClr val="6DA4D8"/>
      </a:accent3>
      <a:accent4>
        <a:srgbClr val="D7E3F5"/>
      </a:accent4>
      <a:accent5>
        <a:srgbClr val="F5F8FD"/>
      </a:accent5>
      <a:accent6>
        <a:srgbClr val="FFFFFF"/>
      </a:accent6>
      <a:hlink>
        <a:srgbClr val="004687"/>
      </a:hlink>
      <a:folHlink>
        <a:srgbClr val="D7E3F5"/>
      </a:folHlink>
    </a:clrScheme>
    <a:fontScheme name="UniDistanc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Psychology ">
      <a:srgbClr val="9E1981"/>
    </a:custClr>
    <a:custClr name="Law ">
      <a:srgbClr val="E30613"/>
    </a:custClr>
    <a:custClr name="History ">
      <a:srgbClr val="F39200"/>
    </a:custClr>
    <a:custClr name="Economics  ">
      <a:srgbClr val="749719"/>
    </a:custClr>
    <a:custClr name="Mathematics ">
      <a:srgbClr val="00A99B"/>
    </a:custClr>
    <a:custClr name="Psychology light ">
      <a:srgbClr val="F7C5DD"/>
    </a:custClr>
    <a:custClr name="Low light">
      <a:srgbClr val="F8BAA2"/>
    </a:custClr>
    <a:custClr name="History light">
      <a:srgbClr val="FEDEA9"/>
    </a:custClr>
    <a:custClr name="Economics light">
      <a:srgbClr val="E4EBB1"/>
    </a:custClr>
    <a:custClr name="Mathematics light ">
      <a:srgbClr val="BFE2E0"/>
    </a:custClr>
  </a:custClrLst>
  <a:extLst>
    <a:ext uri="{05A4C25C-085E-4340-85A3-A5531E510DB2}">
      <thm15:themeFamily xmlns:thm15="http://schemas.microsoft.com/office/thememl/2012/main" name="2025_PPT_template_faculte_DROIT_DE" id="{6575F7FB-6F0F-0742-9744-397C059A5F21}" vid="{AD5A79F2-1B86-BA41-9A8E-45B09AD652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96D2EF177F0F418A299E9369785461" ma:contentTypeVersion="16" ma:contentTypeDescription="Crée un document." ma:contentTypeScope="" ma:versionID="006da862f48ecc92f6b1bfa3bde6e242">
  <xsd:schema xmlns:xsd="http://www.w3.org/2001/XMLSchema" xmlns:xs="http://www.w3.org/2001/XMLSchema" xmlns:p="http://schemas.microsoft.com/office/2006/metadata/properties" xmlns:ns2="4db144bc-39da-4e0a-a251-ab6fc772cb70" xmlns:ns3="2c41ffe7-fdd6-4cac-93ae-20192ee438dd" targetNamespace="http://schemas.microsoft.com/office/2006/metadata/properties" ma:root="true" ma:fieldsID="643b421ae9ce03b8c81c0efc2c343975" ns2:_="" ns3:_="">
    <xsd:import namespace="4db144bc-39da-4e0a-a251-ab6fc772cb70"/>
    <xsd:import namespace="2c41ffe7-fdd6-4cac-93ae-20192ee438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144bc-39da-4e0a-a251-ab6fc772cb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3c4edd7c-2852-4be9-aebf-42ddd02d5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1ffe7-fdd6-4cac-93ae-20192ee438d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234576d-54c2-443d-9c40-b64f04fd62c3}" ma:internalName="TaxCatchAll" ma:showField="CatchAllData" ma:web="2c41ffe7-fdd6-4cac-93ae-20192ee438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b144bc-39da-4e0a-a251-ab6fc772cb70">
      <Terms xmlns="http://schemas.microsoft.com/office/infopath/2007/PartnerControls"/>
    </lcf76f155ced4ddcb4097134ff3c332f>
    <TaxCatchAll xmlns="2c41ffe7-fdd6-4cac-93ae-20192ee438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1406AF-9938-4039-A7C7-6F92E12E6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b144bc-39da-4e0a-a251-ab6fc772cb70"/>
    <ds:schemaRef ds:uri="2c41ffe7-fdd6-4cac-93ae-20192ee438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33C3D-B591-4DC6-812C-A4A82A64718A}">
  <ds:schemaRefs>
    <ds:schemaRef ds:uri="http://schemas.microsoft.com/office/2006/documentManagement/types"/>
    <ds:schemaRef ds:uri="http://purl.org/dc/elements/1.1/"/>
    <ds:schemaRef ds:uri="http://purl.org/dc/dcmitype/"/>
    <ds:schemaRef ds:uri="f9749c70-546b-4e2a-87e4-8246a32f5731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ed6e6dcd-91ee-4a13-807c-34925e558c1f"/>
    <ds:schemaRef ds:uri="4db144bc-39da-4e0a-a251-ab6fc772cb70"/>
    <ds:schemaRef ds:uri="2c41ffe7-fdd6-4cac-93ae-20192ee438dd"/>
  </ds:schemaRefs>
</ds:datastoreItem>
</file>

<file path=customXml/itemProps3.xml><?xml version="1.0" encoding="utf-8"?>
<ds:datastoreItem xmlns:ds="http://schemas.openxmlformats.org/officeDocument/2006/customXml" ds:itemID="{21E6C476-E721-4E69-8CE7-06243D6C05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Thema Office UniDistance</Template>
  <TotalTime>12810</TotalTime>
  <Words>714</Words>
  <Application>Microsoft Macintosh PowerPoint</Application>
  <PresentationFormat>Widescreen</PresentationFormat>
  <Paragraphs>70</Paragraphs>
  <Slides>11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Calibri</vt:lpstr>
      <vt:lpstr>Thema Office UniDistance</vt:lpstr>
      <vt:lpstr>PowerPoint Presentation</vt:lpstr>
      <vt:lpstr>Methods</vt:lpstr>
      <vt:lpstr>Line intersections</vt:lpstr>
      <vt:lpstr>“Line intersection” criteria</vt:lpstr>
      <vt:lpstr>Comparing criteria</vt:lpstr>
      <vt:lpstr>Inconsistent but pass Line</vt:lpstr>
      <vt:lpstr>Question</vt:lpstr>
      <vt:lpstr>I.e. Inconsistent area, consistent line.</vt:lpstr>
      <vt:lpstr>PowerPoint Presentation</vt:lpstr>
      <vt:lpstr>Discussion with NR  </vt:lpstr>
      <vt:lpstr>Vielen Dank für Ihre Aufmerksamkeit! Merci pour votre attention ! 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Rémy Lachelin</dc:creator>
  <cp:lastModifiedBy>Rémy Lachelin</cp:lastModifiedBy>
  <cp:revision>176</cp:revision>
  <dcterms:created xsi:type="dcterms:W3CDTF">2025-06-11T10:12:56Z</dcterms:created>
  <dcterms:modified xsi:type="dcterms:W3CDTF">2025-07-11T12:03:10Z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0x0101001396D2EF177F0F418A299E9369785461</vt:lpwstr>
  </property>
  <property fmtid="{D5CDD505-2E9C-101B-9397-08002B2CF9AE}" pid="3" name="MediaServiceImageTags">
    <vt:lpwstr/>
  </property>
</Properties>
</file>